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78" r:id="rId2"/>
    <p:sldId id="264" r:id="rId3"/>
    <p:sldId id="280" r:id="rId4"/>
    <p:sldId id="333" r:id="rId5"/>
    <p:sldId id="301" r:id="rId6"/>
    <p:sldId id="285" r:id="rId7"/>
    <p:sldId id="287" r:id="rId8"/>
    <p:sldId id="290" r:id="rId9"/>
    <p:sldId id="304" r:id="rId10"/>
    <p:sldId id="269" r:id="rId11"/>
    <p:sldId id="291" r:id="rId12"/>
    <p:sldId id="292" r:id="rId13"/>
    <p:sldId id="272" r:id="rId14"/>
    <p:sldId id="273" r:id="rId15"/>
    <p:sldId id="282" r:id="rId16"/>
    <p:sldId id="324" r:id="rId17"/>
    <p:sldId id="325" r:id="rId18"/>
    <p:sldId id="275" r:id="rId19"/>
  </p:sldIdLst>
  <p:sldSz cx="9144000" cy="6858000" type="screen4x3"/>
  <p:notesSz cx="6858000" cy="9144000"/>
  <p:custShowLst>
    <p:custShow name="Mukautettu diaesitys 1" id="0">
      <p:sldLst>
        <p:sld r:id="rId9"/>
      </p:sldLst>
    </p:custShow>
  </p:custShowLst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eppo Pasanen" initials="SP" lastIdx="1" clrIdx="0">
    <p:extLst>
      <p:ext uri="{19B8F6BF-5375-455C-9EA6-DF929625EA0E}">
        <p15:presenceInfo xmlns:p15="http://schemas.microsoft.com/office/powerpoint/2012/main" userId="f2c77d190bd0831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414" autoAdjust="0"/>
    <p:restoredTop sz="94660"/>
  </p:normalViewPr>
  <p:slideViewPr>
    <p:cSldViewPr>
      <p:cViewPr varScale="1">
        <p:scale>
          <a:sx n="108" d="100"/>
          <a:sy n="108" d="100"/>
        </p:scale>
        <p:origin x="131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1A0F89-8568-4DCB-BE12-58FAA9E4F1B4}" type="datetimeFigureOut">
              <a:rPr lang="fi-FI" smtClean="0"/>
              <a:pPr/>
              <a:t>14.5.2020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A31F2F-7981-42A0-BAE6-957E25B704A0}" type="slidenum">
              <a:rPr lang="fi-FI" smtClean="0"/>
              <a:pPr/>
              <a:t>‹#›</a:t>
            </a:fld>
            <a:endParaRPr 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56B5A-AE00-42FB-8474-227E8A332A96}" type="datetimeFigureOut">
              <a:rPr lang="fi-FI" smtClean="0"/>
              <a:pPr/>
              <a:t>14.5.2020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BACB1-F01D-4299-AC3D-53FF75D933C8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56B5A-AE00-42FB-8474-227E8A332A96}" type="datetimeFigureOut">
              <a:rPr lang="fi-FI" smtClean="0"/>
              <a:pPr/>
              <a:t>14.5.2020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BACB1-F01D-4299-AC3D-53FF75D933C8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56B5A-AE00-42FB-8474-227E8A332A96}" type="datetimeFigureOut">
              <a:rPr lang="fi-FI" smtClean="0"/>
              <a:pPr/>
              <a:t>14.5.2020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BACB1-F01D-4299-AC3D-53FF75D933C8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56B5A-AE00-42FB-8474-227E8A332A96}" type="datetimeFigureOut">
              <a:rPr lang="fi-FI" smtClean="0"/>
              <a:pPr/>
              <a:t>14.5.2020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BACB1-F01D-4299-AC3D-53FF75D933C8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56B5A-AE00-42FB-8474-227E8A332A96}" type="datetimeFigureOut">
              <a:rPr lang="fi-FI" smtClean="0"/>
              <a:pPr/>
              <a:t>14.5.2020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BACB1-F01D-4299-AC3D-53FF75D933C8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56B5A-AE00-42FB-8474-227E8A332A96}" type="datetimeFigureOut">
              <a:rPr lang="fi-FI" smtClean="0"/>
              <a:pPr/>
              <a:t>14.5.2020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BACB1-F01D-4299-AC3D-53FF75D933C8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56B5A-AE00-42FB-8474-227E8A332A96}" type="datetimeFigureOut">
              <a:rPr lang="fi-FI" smtClean="0"/>
              <a:pPr/>
              <a:t>14.5.2020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BACB1-F01D-4299-AC3D-53FF75D933C8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56B5A-AE00-42FB-8474-227E8A332A96}" type="datetimeFigureOut">
              <a:rPr lang="fi-FI" smtClean="0"/>
              <a:pPr/>
              <a:t>14.5.2020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BACB1-F01D-4299-AC3D-53FF75D933C8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56B5A-AE00-42FB-8474-227E8A332A96}" type="datetimeFigureOut">
              <a:rPr lang="fi-FI" smtClean="0"/>
              <a:pPr/>
              <a:t>14.5.2020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BACB1-F01D-4299-AC3D-53FF75D933C8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56B5A-AE00-42FB-8474-227E8A332A96}" type="datetimeFigureOut">
              <a:rPr lang="fi-FI" smtClean="0"/>
              <a:pPr/>
              <a:t>14.5.2020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BACB1-F01D-4299-AC3D-53FF75D933C8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56B5A-AE00-42FB-8474-227E8A332A96}" type="datetimeFigureOut">
              <a:rPr lang="fi-FI" smtClean="0"/>
              <a:pPr/>
              <a:t>14.5.2020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BACB1-F01D-4299-AC3D-53FF75D933C8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356B5A-AE00-42FB-8474-227E8A332A96}" type="datetimeFigureOut">
              <a:rPr lang="fi-FI" smtClean="0"/>
              <a:pPr/>
              <a:t>14.5.2020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5BACB1-F01D-4299-AC3D-53FF75D933C8}" type="slidenum">
              <a:rPr lang="fi-FI" smtClean="0"/>
              <a:pPr/>
              <a:t>‹#›</a:t>
            </a:fld>
            <a:endParaRPr 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microsoft.com/office/2007/relationships/media" Target="../media/media10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audio" Target="../media/media11.m4a"/><Relationship Id="rId11" Type="http://schemas.openxmlformats.org/officeDocument/2006/relationships/image" Target="../media/image4.png"/><Relationship Id="rId5" Type="http://schemas.microsoft.com/office/2007/relationships/media" Target="../media/media11.m4a"/><Relationship Id="rId10" Type="http://schemas.openxmlformats.org/officeDocument/2006/relationships/image" Target="../media/image16.PNG"/><Relationship Id="rId4" Type="http://schemas.openxmlformats.org/officeDocument/2006/relationships/audio" Target="../media/media10.m4a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4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4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4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4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6.m4a"/><Relationship Id="rId7" Type="http://schemas.openxmlformats.org/officeDocument/2006/relationships/image" Target="../media/image11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uvahaun tulos haulle Gedmatc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511" y="116632"/>
            <a:ext cx="5987032" cy="4104456"/>
          </a:xfrm>
          <a:prstGeom prst="rect">
            <a:avLst/>
          </a:prstGeom>
          <a:noFill/>
        </p:spPr>
      </p:pic>
      <p:sp>
        <p:nvSpPr>
          <p:cNvPr id="7" name="Sisällön paikkamerkki 2"/>
          <p:cNvSpPr txBox="1">
            <a:spLocks/>
          </p:cNvSpPr>
          <p:nvPr/>
        </p:nvSpPr>
        <p:spPr>
          <a:xfrm>
            <a:off x="0" y="4221088"/>
            <a:ext cx="9144000" cy="453650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fi-FI" sz="2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Monien suurten laboratorioiden DNA-määritykset ovat luotettavia ja niputettavissa suureksi perusdataksi, josta on mahdollista tehdä monenlaisia johtopäätöksiä, mm. alueellisista samankaltaisuuksista ja mutaatioiden ilmestymisjärjestyksestä.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lang="fi-FI" sz="2600" dirty="0"/>
              <a:t>    Suosittelen tai itseasiassa patistan myös tähän liittymistä.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fi-FI" sz="2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Otan tähän muutaman esimerkin </a:t>
            </a:r>
            <a:r>
              <a:rPr kumimoji="0" lang="fi-FI" sz="2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Gedmatchin</a:t>
            </a:r>
            <a:r>
              <a:rPr kumimoji="0" lang="fi-FI" sz="2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käytöstäni.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lang="fi-FI" sz="2600" dirty="0"/>
              <a:t>    </a:t>
            </a:r>
            <a:endParaRPr kumimoji="0" lang="fi-FI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0" y="116632"/>
            <a:ext cx="5688632" cy="476672"/>
          </a:xfrm>
        </p:spPr>
        <p:txBody>
          <a:bodyPr>
            <a:normAutofit fontScale="90000"/>
          </a:bodyPr>
          <a:lstStyle/>
          <a:p>
            <a:r>
              <a:rPr lang="fi-FI" sz="2000" dirty="0" err="1">
                <a:latin typeface="Arial" pitchFamily="34" charset="0"/>
              </a:rPr>
              <a:t>Dunkel-puu</a:t>
            </a:r>
            <a:r>
              <a:rPr lang="fi-FI" sz="2000" dirty="0">
                <a:latin typeface="Arial" pitchFamily="34" charset="0"/>
              </a:rPr>
              <a:t> kertoo Y-kromosomin N-M231 evoluutiosta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8740" y="5845117"/>
            <a:ext cx="3312368" cy="36004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i-FI" sz="1700" dirty="0">
                <a:latin typeface="Arial" pitchFamily="34" charset="0"/>
              </a:rPr>
              <a:t>Puun tyvi 21900 vuotta</a:t>
            </a:r>
          </a:p>
        </p:txBody>
      </p:sp>
      <p:pic>
        <p:nvPicPr>
          <p:cNvPr id="2050" name="Picture 2" descr="Kuvahaun tulos haulle dunkel puu"/>
          <p:cNvPicPr>
            <a:picLocks noChangeAspect="1" noChangeArrowheads="1"/>
          </p:cNvPicPr>
          <p:nvPr/>
        </p:nvPicPr>
        <p:blipFill>
          <a:blip r:embed="rId8" cstate="print"/>
          <a:srcRect b="1532"/>
          <a:stretch>
            <a:fillRect/>
          </a:stretch>
        </p:blipFill>
        <p:spPr bwMode="auto">
          <a:xfrm>
            <a:off x="0" y="620688"/>
            <a:ext cx="5868144" cy="5345052"/>
          </a:xfrm>
          <a:prstGeom prst="rect">
            <a:avLst/>
          </a:prstGeom>
          <a:noFill/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101675D1-86AD-4E09-BBBB-E45D6CC4F52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632" y="903258"/>
            <a:ext cx="3349811" cy="1844824"/>
          </a:xfrm>
          <a:prstGeom prst="rect">
            <a:avLst/>
          </a:prstGeom>
        </p:spPr>
      </p:pic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052D5E80-9CE9-4C55-AB60-C36F5CA60F64}"/>
              </a:ext>
            </a:extLst>
          </p:cNvPr>
          <p:cNvSpPr txBox="1">
            <a:spLocks/>
          </p:cNvSpPr>
          <p:nvPr/>
        </p:nvSpPr>
        <p:spPr>
          <a:xfrm>
            <a:off x="5940152" y="116632"/>
            <a:ext cx="3203848" cy="18001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fi-FI" sz="1800" dirty="0">
                <a:latin typeface="Arial" panose="020B0604020202020204" pitchFamily="34" charset="0"/>
              </a:rPr>
              <a:t> </a:t>
            </a:r>
            <a:r>
              <a:rPr lang="fi-FI" sz="1900" dirty="0">
                <a:latin typeface="Arial" panose="020B0604020202020204" pitchFamily="34" charset="0"/>
              </a:rPr>
              <a:t>Minä istun tuolla savolais-oksalla – Y18418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fi-FI" sz="1800" dirty="0">
                <a:latin typeface="Arial" panose="020B0604020202020204" pitchFamily="34" charset="0"/>
              </a:rPr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i-FI" sz="1800" dirty="0">
                <a:latin typeface="Arial" panose="020B0604020202020204" pitchFamily="34" charset="0"/>
              </a:rPr>
              <a:t> </a:t>
            </a:r>
            <a:endParaRPr lang="fi-FI" sz="1800" dirty="0"/>
          </a:p>
        </p:txBody>
      </p:sp>
      <p:cxnSp>
        <p:nvCxnSpPr>
          <p:cNvPr id="7" name="Suora nuoliyhdysviiva 6">
            <a:extLst>
              <a:ext uri="{FF2B5EF4-FFF2-40B4-BE49-F238E27FC236}">
                <a16:creationId xmlns:a16="http://schemas.microsoft.com/office/drawing/2014/main" id="{6B2D15A5-A0D3-443F-881F-0E148F226891}"/>
              </a:ext>
            </a:extLst>
          </p:cNvPr>
          <p:cNvCxnSpPr>
            <a:cxnSpLocks/>
          </p:cNvCxnSpPr>
          <p:nvPr/>
        </p:nvCxnSpPr>
        <p:spPr>
          <a:xfrm flipH="1">
            <a:off x="4860032" y="332656"/>
            <a:ext cx="1152128" cy="316835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uora nuoliyhdysviiva 9">
            <a:extLst>
              <a:ext uri="{FF2B5EF4-FFF2-40B4-BE49-F238E27FC236}">
                <a16:creationId xmlns:a16="http://schemas.microsoft.com/office/drawing/2014/main" id="{6B2D15A5-A0D3-443F-881F-0E148F226891}"/>
              </a:ext>
            </a:extLst>
          </p:cNvPr>
          <p:cNvCxnSpPr>
            <a:cxnSpLocks/>
          </p:cNvCxnSpPr>
          <p:nvPr/>
        </p:nvCxnSpPr>
        <p:spPr>
          <a:xfrm flipH="1" flipV="1">
            <a:off x="251520" y="2852936"/>
            <a:ext cx="4968552" cy="302433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Kuva 11">
            <a:extLst>
              <a:ext uri="{FF2B5EF4-FFF2-40B4-BE49-F238E27FC236}">
                <a16:creationId xmlns:a16="http://schemas.microsoft.com/office/drawing/2014/main" id="{3113F596-F23A-4556-863A-29593708B66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73" y="6154214"/>
            <a:ext cx="8392696" cy="743054"/>
          </a:xfrm>
          <a:prstGeom prst="rect">
            <a:avLst/>
          </a:prstGeom>
        </p:spPr>
      </p:pic>
      <p:pic>
        <p:nvPicPr>
          <p:cNvPr id="13" name="Tallennettu ääni">
            <a:hlinkClick r:id="" action="ppaction://media"/>
            <a:extLst>
              <a:ext uri="{FF2B5EF4-FFF2-40B4-BE49-F238E27FC236}">
                <a16:creationId xmlns:a16="http://schemas.microsoft.com/office/drawing/2014/main" id="{741060BD-E17C-4F3F-8CF6-F6195DA649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331480" y="3138227"/>
            <a:ext cx="609600" cy="609600"/>
          </a:xfrm>
          <a:prstGeom prst="rect">
            <a:avLst/>
          </a:prstGeom>
        </p:spPr>
      </p:pic>
      <p:pic>
        <p:nvPicPr>
          <p:cNvPr id="4" name="Tallennettu ääni">
            <a:hlinkClick r:id="" action="ppaction://media"/>
            <a:extLst>
              <a:ext uri="{FF2B5EF4-FFF2-40B4-BE49-F238E27FC236}">
                <a16:creationId xmlns:a16="http://schemas.microsoft.com/office/drawing/2014/main" id="{4F8763F5-1372-4B1F-A355-B59027C1BD8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363537" y="4133535"/>
            <a:ext cx="609600" cy="609600"/>
          </a:xfrm>
          <a:prstGeom prst="rect">
            <a:avLst/>
          </a:prstGeom>
        </p:spPr>
      </p:pic>
      <p:pic>
        <p:nvPicPr>
          <p:cNvPr id="8" name="Tallennettu ääni">
            <a:hlinkClick r:id="" action="ppaction://media"/>
            <a:extLst>
              <a:ext uri="{FF2B5EF4-FFF2-40B4-BE49-F238E27FC236}">
                <a16:creationId xmlns:a16="http://schemas.microsoft.com/office/drawing/2014/main" id="{16902E38-0DFC-4981-8890-5823755F4C7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363537" y="529117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239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1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24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Jyrinen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" y="1196752"/>
            <a:ext cx="9143999" cy="5486400"/>
          </a:xfrm>
          <a:prstGeom prst="rect">
            <a:avLst/>
          </a:prstGeom>
        </p:spPr>
      </p:pic>
      <p:sp>
        <p:nvSpPr>
          <p:cNvPr id="7" name="Sisällön paikkamerkki 2"/>
          <p:cNvSpPr txBox="1">
            <a:spLocks/>
          </p:cNvSpPr>
          <p:nvPr/>
        </p:nvSpPr>
        <p:spPr>
          <a:xfrm>
            <a:off x="0" y="188640"/>
            <a:ext cx="9144000" cy="3886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Viime kesänä 25.7. sain ”</a:t>
            </a: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matchin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” – muuan Kari Jyrkinen on etäserkkuni</a:t>
            </a:r>
          </a:p>
        </p:txBody>
      </p:sp>
      <p:pic>
        <p:nvPicPr>
          <p:cNvPr id="4" name="Sisällön paikkamerkki 3" descr="Kari Jyrkinen.PN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35496" y="0"/>
            <a:ext cx="9144001" cy="1027241"/>
          </a:xfrm>
        </p:spPr>
      </p:pic>
      <p:cxnSp>
        <p:nvCxnSpPr>
          <p:cNvPr id="6" name="Suora nuoliyhdysviiva 5">
            <a:extLst>
              <a:ext uri="{FF2B5EF4-FFF2-40B4-BE49-F238E27FC236}">
                <a16:creationId xmlns:a16="http://schemas.microsoft.com/office/drawing/2014/main" id="{6B2D15A5-A0D3-443F-881F-0E148F226891}"/>
              </a:ext>
            </a:extLst>
          </p:cNvPr>
          <p:cNvCxnSpPr>
            <a:cxnSpLocks/>
          </p:cNvCxnSpPr>
          <p:nvPr/>
        </p:nvCxnSpPr>
        <p:spPr>
          <a:xfrm>
            <a:off x="1691680" y="692696"/>
            <a:ext cx="5112568" cy="518457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Tallennettu ääni">
            <a:hlinkClick r:id="" action="ppaction://media"/>
            <a:extLst>
              <a:ext uri="{FF2B5EF4-FFF2-40B4-BE49-F238E27FC236}">
                <a16:creationId xmlns:a16="http://schemas.microsoft.com/office/drawing/2014/main" id="{9363EC7F-B0E2-4F99-92B2-31A17DF161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87072" y="198884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01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b="1149"/>
          <a:stretch>
            <a:fillRect/>
          </a:stretch>
        </p:blipFill>
        <p:spPr bwMode="auto">
          <a:xfrm>
            <a:off x="1644047" y="0"/>
            <a:ext cx="749995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0" y="116632"/>
            <a:ext cx="8686800" cy="136815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i-FI" sz="2600" dirty="0">
                <a:latin typeface="Arial" pitchFamily="34" charset="0"/>
              </a:rPr>
              <a:t>Kari Jyrkinen</a:t>
            </a:r>
          </a:p>
          <a:p>
            <a:pPr>
              <a:buNone/>
            </a:pPr>
            <a:r>
              <a:rPr lang="fi-FI" sz="2600" dirty="0">
                <a:latin typeface="Arial" pitchFamily="34" charset="0"/>
              </a:rPr>
              <a:t>Seppo Pasanen</a:t>
            </a:r>
          </a:p>
        </p:txBody>
      </p:sp>
      <p:cxnSp>
        <p:nvCxnSpPr>
          <p:cNvPr id="5" name="Suora nuoliyhdysviiva 4">
            <a:extLst>
              <a:ext uri="{FF2B5EF4-FFF2-40B4-BE49-F238E27FC236}">
                <a16:creationId xmlns:a16="http://schemas.microsoft.com/office/drawing/2014/main" id="{6B2D15A5-A0D3-443F-881F-0E148F226891}"/>
              </a:ext>
            </a:extLst>
          </p:cNvPr>
          <p:cNvCxnSpPr>
            <a:cxnSpLocks/>
          </p:cNvCxnSpPr>
          <p:nvPr/>
        </p:nvCxnSpPr>
        <p:spPr>
          <a:xfrm>
            <a:off x="2123728" y="404664"/>
            <a:ext cx="3960440" cy="208823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uora nuoliyhdysviiva 7">
            <a:extLst>
              <a:ext uri="{FF2B5EF4-FFF2-40B4-BE49-F238E27FC236}">
                <a16:creationId xmlns:a16="http://schemas.microsoft.com/office/drawing/2014/main" id="{6B2D15A5-A0D3-443F-881F-0E148F226891}"/>
              </a:ext>
            </a:extLst>
          </p:cNvPr>
          <p:cNvCxnSpPr>
            <a:cxnSpLocks/>
          </p:cNvCxnSpPr>
          <p:nvPr/>
        </p:nvCxnSpPr>
        <p:spPr>
          <a:xfrm>
            <a:off x="2627784" y="908720"/>
            <a:ext cx="5112568" cy="288032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Tallennettu ääni">
            <a:hlinkClick r:id="" action="ppaction://media"/>
            <a:extLst>
              <a:ext uri="{FF2B5EF4-FFF2-40B4-BE49-F238E27FC236}">
                <a16:creationId xmlns:a16="http://schemas.microsoft.com/office/drawing/2014/main" id="{5CC9FA63-326E-485D-B9FC-EB10375776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9005" y="328189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696"/>
          </a:xfrm>
        </p:spPr>
        <p:txBody>
          <a:bodyPr>
            <a:normAutofit fontScale="90000"/>
          </a:bodyPr>
          <a:lstStyle/>
          <a:p>
            <a:r>
              <a:rPr lang="fi-FI" dirty="0" err="1"/>
              <a:t>Mitokondrio-DNA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67544" y="908720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i-FI" sz="2000" dirty="0">
                <a:latin typeface="Arial" pitchFamily="34" charset="0"/>
              </a:rPr>
              <a:t>Tässä on sama kuvio kuin edellisessä Y-kromosomi-kuviossa:</a:t>
            </a:r>
          </a:p>
          <a:p>
            <a:pPr>
              <a:buNone/>
            </a:pPr>
            <a:r>
              <a:rPr lang="fi-FI" sz="2000" dirty="0" err="1">
                <a:latin typeface="Arial" pitchFamily="34" charset="0"/>
              </a:rPr>
              <a:t>Päähaploryhmät</a:t>
            </a:r>
            <a:r>
              <a:rPr lang="fi-FI" sz="2000" dirty="0">
                <a:latin typeface="Arial" pitchFamily="34" charset="0"/>
              </a:rPr>
              <a:t> ovat selvästi alueelliset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20687"/>
            <a:ext cx="9144001" cy="623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Tallennettu ääni">
            <a:hlinkClick r:id="" action="ppaction://media"/>
            <a:extLst>
              <a:ext uri="{FF2B5EF4-FFF2-40B4-BE49-F238E27FC236}">
                <a16:creationId xmlns:a16="http://schemas.microsoft.com/office/drawing/2014/main" id="{07E9543E-CA02-48F7-BB63-D94DABB9C0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5576" y="227687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00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 descr="Mitokondrioreiti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512" y="548680"/>
            <a:ext cx="8229600" cy="1143000"/>
          </a:xfrm>
        </p:spPr>
        <p:txBody>
          <a:bodyPr>
            <a:normAutofit/>
          </a:bodyPr>
          <a:lstStyle/>
          <a:p>
            <a:r>
              <a:rPr lang="fi-FI" sz="2000" dirty="0">
                <a:latin typeface="Arial" pitchFamily="34" charset="0"/>
              </a:rPr>
              <a:t>Minun </a:t>
            </a:r>
            <a:r>
              <a:rPr lang="fi-FI" sz="2000" dirty="0" err="1">
                <a:latin typeface="Arial" pitchFamily="34" charset="0"/>
              </a:rPr>
              <a:t>haploryhmäni</a:t>
            </a:r>
            <a:r>
              <a:rPr lang="fi-FI" sz="2000" dirty="0">
                <a:latin typeface="Arial" pitchFamily="34" charset="0"/>
              </a:rPr>
              <a:t> on H: äidit ovat tulleet Suomeen suoraan Euroopan läpi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isällön paikkamerkki 6" descr="fullmito.PN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5571024"/>
          </a:xfr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11560" y="5561856"/>
            <a:ext cx="8424936" cy="1296144"/>
          </a:xfrm>
        </p:spPr>
        <p:txBody>
          <a:bodyPr>
            <a:normAutofit fontScale="90000"/>
          </a:bodyPr>
          <a:lstStyle/>
          <a:p>
            <a:r>
              <a:rPr lang="fi-FI" sz="2000" dirty="0">
                <a:latin typeface="Arial" pitchFamily="34" charset="0"/>
              </a:rPr>
              <a:t>Äitilinjan </a:t>
            </a:r>
            <a:r>
              <a:rPr lang="fi-FI" sz="2000" dirty="0" err="1">
                <a:latin typeface="Arial" pitchFamily="34" charset="0"/>
              </a:rPr>
              <a:t>mtDNA:sta</a:t>
            </a:r>
            <a:r>
              <a:rPr lang="fi-FI" sz="2000" dirty="0">
                <a:latin typeface="Arial" pitchFamily="34" charset="0"/>
              </a:rPr>
              <a:t> (</a:t>
            </a:r>
            <a:r>
              <a:rPr lang="fi-FI" sz="2000" dirty="0" err="1">
                <a:latin typeface="Arial" pitchFamily="34" charset="0"/>
              </a:rPr>
              <a:t>full</a:t>
            </a:r>
            <a:r>
              <a:rPr lang="fi-FI" sz="2000" dirty="0">
                <a:latin typeface="Arial" pitchFamily="34" charset="0"/>
              </a:rPr>
              <a:t> </a:t>
            </a:r>
            <a:r>
              <a:rPr lang="fi-FI" sz="2000" dirty="0" err="1">
                <a:latin typeface="Arial" pitchFamily="34" charset="0"/>
              </a:rPr>
              <a:t>Sequence</a:t>
            </a:r>
            <a:r>
              <a:rPr lang="fi-FI" sz="2000" dirty="0">
                <a:latin typeface="Arial" pitchFamily="34" charset="0"/>
              </a:rPr>
              <a:t>) minulla on vain kymmenkunta osumaa..</a:t>
            </a:r>
            <a:br>
              <a:rPr lang="fi-FI" sz="2000" dirty="0">
                <a:latin typeface="Arial" pitchFamily="34" charset="0"/>
              </a:rPr>
            </a:br>
            <a:r>
              <a:rPr lang="fi-FI" sz="2000" dirty="0">
                <a:latin typeface="Arial" pitchFamily="34" charset="0"/>
              </a:rPr>
              <a:t>      Niihin ei ole sattunut samanlaista onnenkantamoista kuin isälinjaani. </a:t>
            </a:r>
            <a:br>
              <a:rPr lang="fi-FI" sz="2000" dirty="0">
                <a:latin typeface="Arial" pitchFamily="34" charset="0"/>
              </a:rPr>
            </a:br>
            <a:r>
              <a:rPr lang="fi-FI" sz="2000" dirty="0">
                <a:latin typeface="Arial" pitchFamily="34" charset="0"/>
              </a:rPr>
              <a:t>Yksi eksakti-osuma pilkistää tuolta alta.</a:t>
            </a:r>
            <a:br>
              <a:rPr lang="fi-FI" sz="2000" dirty="0">
                <a:latin typeface="Arial" pitchFamily="34" charset="0"/>
              </a:rPr>
            </a:br>
            <a:r>
              <a:rPr lang="fi-FI" sz="2000" dirty="0">
                <a:latin typeface="Arial" pitchFamily="34" charset="0"/>
              </a:rPr>
              <a:t>Se johtaa Laihialle…</a:t>
            </a:r>
          </a:p>
        </p:txBody>
      </p:sp>
      <p:pic>
        <p:nvPicPr>
          <p:cNvPr id="3" name="Tallennettu ääni">
            <a:hlinkClick r:id="" action="ppaction://media"/>
            <a:extLst>
              <a:ext uri="{FF2B5EF4-FFF2-40B4-BE49-F238E27FC236}">
                <a16:creationId xmlns:a16="http://schemas.microsoft.com/office/drawing/2014/main" id="{81E68822-457A-4829-AAC2-7B3827FF94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2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-328006" y="1282452"/>
            <a:ext cx="2736304" cy="302433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i-FI" sz="2400" dirty="0">
                <a:latin typeface="Arial" pitchFamily="34" charset="0"/>
              </a:rPr>
              <a:t>    </a:t>
            </a:r>
            <a:r>
              <a:rPr lang="fi-FI" sz="2300" dirty="0">
                <a:latin typeface="Arial" pitchFamily="34" charset="0"/>
              </a:rPr>
              <a:t>Nykyihmisiä tuli Eurooppaan  etelästä 45 000  vuotta sitten. </a:t>
            </a:r>
          </a:p>
          <a:p>
            <a:pPr>
              <a:buNone/>
            </a:pPr>
            <a:endParaRPr lang="fi-FI" sz="2300" dirty="0">
              <a:latin typeface="Arial" pitchFamily="34" charset="0"/>
            </a:endParaRPr>
          </a:p>
          <a:p>
            <a:pPr lvl="0">
              <a:buNone/>
            </a:pPr>
            <a:r>
              <a:rPr lang="fi-FI" sz="2300" dirty="0">
                <a:latin typeface="Arial" pitchFamily="34" charset="0"/>
              </a:rPr>
              <a:t>    </a:t>
            </a:r>
          </a:p>
          <a:p>
            <a:pPr>
              <a:buNone/>
            </a:pPr>
            <a:endParaRPr lang="fi-FI" sz="2400" dirty="0"/>
          </a:p>
        </p:txBody>
      </p:sp>
      <p:sp>
        <p:nvSpPr>
          <p:cNvPr id="4" name="Otsikko 1"/>
          <p:cNvSpPr txBox="1">
            <a:spLocks/>
          </p:cNvSpPr>
          <p:nvPr/>
        </p:nvSpPr>
        <p:spPr>
          <a:xfrm>
            <a:off x="0" y="0"/>
            <a:ext cx="9144000" cy="14127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  <a:t> Äitilinjani tuli etelästä ja isälinjani  idästä – molemmista sain ”metsästäjä-keräilijää”, jota minussa on 54 %.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2800" dirty="0">
                <a:latin typeface="Arial" pitchFamily="34" charset="0"/>
                <a:ea typeface="+mj-ea"/>
                <a:cs typeface="+mj-cs"/>
              </a:rPr>
              <a:t>”Iivari-isät” tulivat myös etelästä.</a:t>
            </a:r>
            <a:endParaRPr kumimoji="0" lang="fi-FI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+mj-cs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25213" r="3394"/>
          <a:stretch>
            <a:fillRect/>
          </a:stretch>
        </p:blipFill>
        <p:spPr bwMode="auto">
          <a:xfrm>
            <a:off x="2334055" y="1484784"/>
            <a:ext cx="6802966" cy="537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isällön paikkamerkki 2"/>
          <p:cNvSpPr txBox="1">
            <a:spLocks/>
          </p:cNvSpPr>
          <p:nvPr/>
        </p:nvSpPr>
        <p:spPr>
          <a:xfrm>
            <a:off x="-363527" y="2820513"/>
            <a:ext cx="2808312" cy="386104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i-FI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  </a:t>
            </a:r>
            <a:r>
              <a:rPr kumimoji="0" lang="fi-FI" sz="27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He asuivat heimoina ja  risteytyivät  satunnaisesti </a:t>
            </a:r>
            <a:r>
              <a:rPr lang="fi-FI" sz="2800" dirty="0">
                <a:latin typeface="Arial" pitchFamily="34" charset="0"/>
              </a:rPr>
              <a:t>N</a:t>
            </a:r>
            <a:r>
              <a:rPr kumimoji="0" lang="fi-FI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eandertalilai</a:t>
            </a: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-sen kanssa, jotka kehittyivät Euroopassa </a:t>
            </a:r>
            <a:r>
              <a:rPr kumimoji="0" lang="fi-FI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Heidelbergiläi-sestä</a:t>
            </a: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500 000 - 200 000 vuotta sitten.</a:t>
            </a:r>
            <a:endParaRPr kumimoji="0" lang="fi-FI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07504" y="0"/>
            <a:ext cx="8928992" cy="620688"/>
          </a:xfrm>
        </p:spPr>
        <p:txBody>
          <a:bodyPr>
            <a:normAutofit/>
          </a:bodyPr>
          <a:lstStyle/>
          <a:p>
            <a:r>
              <a:rPr lang="fi-FI" sz="2400" dirty="0" err="1">
                <a:latin typeface="Arial" pitchFamily="34" charset="0"/>
              </a:rPr>
              <a:t>Facebook-viestini</a:t>
            </a:r>
            <a:r>
              <a:rPr lang="fi-FI" sz="2400" dirty="0">
                <a:latin typeface="Arial" pitchFamily="34" charset="0"/>
              </a:rPr>
              <a:t> 25.11.2015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047656" y="620688"/>
            <a:ext cx="3096344" cy="4248472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fi-FI" sz="2400" dirty="0">
                <a:latin typeface="Arial" pitchFamily="34" charset="0"/>
              </a:rPr>
              <a:t>”Minussa on ripaus </a:t>
            </a:r>
            <a:r>
              <a:rPr lang="fi-FI" sz="2400" dirty="0" err="1">
                <a:latin typeface="Arial" pitchFamily="34" charset="0"/>
              </a:rPr>
              <a:t>denisovan</a:t>
            </a:r>
            <a:r>
              <a:rPr lang="fi-FI" sz="2400" dirty="0">
                <a:latin typeface="Arial" pitchFamily="34" charset="0"/>
              </a:rPr>
              <a:t> ihmistä ja </a:t>
            </a:r>
            <a:r>
              <a:rPr lang="fi-FI" sz="2400" dirty="0" err="1">
                <a:latin typeface="Arial" pitchFamily="34" charset="0"/>
              </a:rPr>
              <a:t>neandertalilaista</a:t>
            </a:r>
            <a:endParaRPr lang="fi-FI" sz="2400" dirty="0">
              <a:latin typeface="Arial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fi-FI" sz="2400" dirty="0">
                <a:latin typeface="Arial" pitchFamily="34" charset="0"/>
              </a:rPr>
              <a:t>Kuva on n. 50 000 vuoden takaa ja kuvaa  varten  hän pukeutui parempiin kamppeisiinsa.”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fi-FI" sz="2400" dirty="0">
                <a:latin typeface="Arial" pitchFamily="34" charset="0"/>
              </a:rPr>
              <a:t> </a:t>
            </a:r>
          </a:p>
        </p:txBody>
      </p:sp>
      <p:pic>
        <p:nvPicPr>
          <p:cNvPr id="7170" name="Picture 2" descr="Kuvahaun tulos haulle neanderth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672"/>
            <a:ext cx="6048672" cy="6048672"/>
          </a:xfrm>
          <a:prstGeom prst="rect">
            <a:avLst/>
          </a:prstGeom>
          <a:noFill/>
        </p:spPr>
      </p:pic>
      <p:sp>
        <p:nvSpPr>
          <p:cNvPr id="5" name="Sisällön paikkamerkki 2"/>
          <p:cNvSpPr txBox="1">
            <a:spLocks/>
          </p:cNvSpPr>
          <p:nvPr/>
        </p:nvSpPr>
        <p:spPr>
          <a:xfrm>
            <a:off x="6156176" y="4869160"/>
            <a:ext cx="2555776" cy="129614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fi-FI" sz="23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Eräs kommentti:</a:t>
            </a:r>
          </a:p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fi-FI" sz="2800" b="0" i="1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”Otan osaa!”</a:t>
            </a:r>
          </a:p>
        </p:txBody>
      </p:sp>
      <p:sp>
        <p:nvSpPr>
          <p:cNvPr id="7" name="Otsikko 1"/>
          <p:cNvSpPr txBox="1">
            <a:spLocks/>
          </p:cNvSpPr>
          <p:nvPr/>
        </p:nvSpPr>
        <p:spPr>
          <a:xfrm>
            <a:off x="1043608" y="0"/>
            <a:ext cx="7858120" cy="490066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3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+mj-cs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-468560" y="2924944"/>
            <a:ext cx="3863280" cy="1143000"/>
          </a:xfrm>
        </p:spPr>
        <p:txBody>
          <a:bodyPr/>
          <a:lstStyle/>
          <a:p>
            <a:r>
              <a:rPr lang="fi-FI" dirty="0"/>
              <a:t>Kiitos !</a:t>
            </a:r>
          </a:p>
        </p:txBody>
      </p:sp>
      <p:pic>
        <p:nvPicPr>
          <p:cNvPr id="4" name="Kuva 3" descr="DNA_animation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27784" y="0"/>
            <a:ext cx="3856035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720080"/>
          </a:xfrm>
        </p:spPr>
        <p:txBody>
          <a:bodyPr>
            <a:normAutofit fontScale="90000"/>
          </a:bodyPr>
          <a:lstStyle/>
          <a:p>
            <a:r>
              <a:rPr lang="fi-FI" sz="2800" dirty="0">
                <a:latin typeface="Arial" pitchFamily="34" charset="0"/>
              </a:rPr>
              <a:t>Minä olen 50-prosenttisesti balttilainen ja 7-prosenttisesti siperialainen, mutta minussa on yli yksi prosentti intiaaniakin</a:t>
            </a:r>
          </a:p>
        </p:txBody>
      </p:sp>
      <p:pic>
        <p:nvPicPr>
          <p:cNvPr id="6" name="Sisällön paikkamerkki 5" descr="Eurogenes.PN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0" y="1278062"/>
            <a:ext cx="9144001" cy="5549600"/>
          </a:xfr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58498" y="908720"/>
            <a:ext cx="2385502" cy="2060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Tallennettu ääni">
            <a:hlinkClick r:id="" action="ppaction://media"/>
            <a:extLst>
              <a:ext uri="{FF2B5EF4-FFF2-40B4-BE49-F238E27FC236}">
                <a16:creationId xmlns:a16="http://schemas.microsoft.com/office/drawing/2014/main" id="{76267800-E279-4396-9FAE-FC44AA8C00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40152" y="132954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10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632857"/>
            <a:ext cx="9144000" cy="5225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800" dirty="0">
                <a:latin typeface="Arial" pitchFamily="34" charset="0"/>
              </a:rPr>
              <a:t>Perimässäni on yli 50 % metsästäjä-keräilijää</a:t>
            </a:r>
          </a:p>
        </p:txBody>
      </p:sp>
      <p:pic>
        <p:nvPicPr>
          <p:cNvPr id="4" name="Tallennettu ääni">
            <a:hlinkClick r:id="" action="ppaction://media"/>
            <a:extLst>
              <a:ext uri="{FF2B5EF4-FFF2-40B4-BE49-F238E27FC236}">
                <a16:creationId xmlns:a16="http://schemas.microsoft.com/office/drawing/2014/main" id="{AB3ED9DC-51BC-4386-BBFC-9AB831A0B7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80312" y="501317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62F4595-40C5-4CE5-AA1C-956DB97C5A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600200"/>
            <a:ext cx="8928992" cy="4525963"/>
          </a:xfrm>
        </p:spPr>
        <p:txBody>
          <a:bodyPr/>
          <a:lstStyle/>
          <a:p>
            <a:pPr marL="0" indent="0">
              <a:buNone/>
            </a:pPr>
            <a:r>
              <a:rPr lang="fi-FI" dirty="0"/>
              <a:t>DNA:sta pystytään jo ”näkemään”  joitakin ulkonäkö-asioita: esim. silmän, hiusten ja ihon väri.</a:t>
            </a:r>
          </a:p>
          <a:p>
            <a:pPr marL="0" indent="0">
              <a:buNone/>
            </a:pPr>
            <a:r>
              <a:rPr lang="fi-FI" dirty="0"/>
              <a:t>Mutta kovin kaukana ollaan vielä siitä, että DNA:sta osattaisiin ottaa irti naamakuva – ehkä se vielä joskus onnistuu?</a:t>
            </a:r>
          </a:p>
          <a:p>
            <a:pPr marL="0" indent="0">
              <a:buNone/>
            </a:pPr>
            <a:r>
              <a:rPr lang="fi-FI" dirty="0"/>
              <a:t>Tässä on minun silmäni väri DNA:sta luettuna. </a:t>
            </a:r>
          </a:p>
        </p:txBody>
      </p:sp>
      <p:pic>
        <p:nvPicPr>
          <p:cNvPr id="4" name="Sisällön paikkamerkki 3" descr="e61f39_11_.jpg">
            <a:extLst>
              <a:ext uri="{FF2B5EF4-FFF2-40B4-BE49-F238E27FC236}">
                <a16:creationId xmlns:a16="http://schemas.microsoft.com/office/drawing/2014/main" id="{568D68C3-7491-4A35-96E3-B13B88DDCD1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73224"/>
            <a:ext cx="9144000" cy="4572000"/>
          </a:xfrm>
          <a:prstGeom prst="rect">
            <a:avLst/>
          </a:prstGeom>
        </p:spPr>
      </p:pic>
      <p:sp>
        <p:nvSpPr>
          <p:cNvPr id="5" name="Sisällön paikkamerkki 2">
            <a:extLst>
              <a:ext uri="{FF2B5EF4-FFF2-40B4-BE49-F238E27FC236}">
                <a16:creationId xmlns:a16="http://schemas.microsoft.com/office/drawing/2014/main" id="{4327CA24-7802-46FC-A619-16BDA37EE049}"/>
              </a:ext>
            </a:extLst>
          </p:cNvPr>
          <p:cNvSpPr txBox="1">
            <a:spLocks/>
          </p:cNvSpPr>
          <p:nvPr/>
        </p:nvSpPr>
        <p:spPr>
          <a:xfrm>
            <a:off x="457200" y="5805265"/>
            <a:ext cx="8229600" cy="792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fi-FI" dirty="0"/>
              <a:t> Vaimon lausunnon mukaan ”melkoisen lähellä”</a:t>
            </a:r>
          </a:p>
        </p:txBody>
      </p:sp>
    </p:spTree>
    <p:extLst>
      <p:ext uri="{BB962C8B-B14F-4D97-AF65-F5344CB8AC3E}">
        <p14:creationId xmlns:p14="http://schemas.microsoft.com/office/powerpoint/2010/main" val="1940476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-108520" y="3789040"/>
            <a:ext cx="3456384" cy="1512168"/>
          </a:xfrm>
        </p:spPr>
        <p:txBody>
          <a:bodyPr>
            <a:normAutofit/>
          </a:bodyPr>
          <a:lstStyle/>
          <a:p>
            <a:r>
              <a:rPr lang="fi-FI" sz="2800" dirty="0" err="1"/>
              <a:t>Neandertalilainen</a:t>
            </a:r>
            <a:r>
              <a:rPr lang="fi-FI" sz="2800" dirty="0"/>
              <a:t> ja </a:t>
            </a:r>
            <a:r>
              <a:rPr lang="fi-FI" sz="2800" dirty="0" err="1"/>
              <a:t>denisovan</a:t>
            </a:r>
            <a:r>
              <a:rPr lang="fi-FI" sz="2800" dirty="0"/>
              <a:t> ihminen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b="6631"/>
          <a:stretch>
            <a:fillRect/>
          </a:stretch>
        </p:blipFill>
        <p:spPr bwMode="auto">
          <a:xfrm>
            <a:off x="0" y="5517232"/>
            <a:ext cx="9143999" cy="792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Kuva 6" descr="neanderdalaine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34133" y="188640"/>
            <a:ext cx="5809867" cy="5040560"/>
          </a:xfrm>
          <a:prstGeom prst="rect">
            <a:avLst/>
          </a:prstGeom>
        </p:spPr>
      </p:pic>
      <p:sp>
        <p:nvSpPr>
          <p:cNvPr id="9" name="Otsikko 1"/>
          <p:cNvSpPr txBox="1">
            <a:spLocks/>
          </p:cNvSpPr>
          <p:nvPr/>
        </p:nvSpPr>
        <p:spPr>
          <a:xfrm>
            <a:off x="0" y="0"/>
            <a:ext cx="3275856" cy="33569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Voin verrata itseäni myös </a:t>
            </a:r>
            <a:r>
              <a:rPr kumimoji="0" lang="fi-FI" sz="30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fossiili-DNA:han</a:t>
            </a:r>
            <a:r>
              <a:rPr kumimoji="0" lang="fi-FI" sz="3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3" name="Tallennettu ääni">
            <a:hlinkClick r:id="" action="ppaction://media"/>
            <a:extLst>
              <a:ext uri="{FF2B5EF4-FFF2-40B4-BE49-F238E27FC236}">
                <a16:creationId xmlns:a16="http://schemas.microsoft.com/office/drawing/2014/main" id="{647F7408-8E6C-400B-B2DE-0450B92438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03648" y="291138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1440160"/>
          </a:xfrm>
        </p:spPr>
        <p:txBody>
          <a:bodyPr>
            <a:normAutofit fontScale="90000"/>
          </a:bodyPr>
          <a:lstStyle/>
          <a:p>
            <a:r>
              <a:rPr lang="fi-FI" sz="2800" dirty="0">
                <a:latin typeface="Arial" pitchFamily="34" charset="0"/>
              </a:rPr>
              <a:t> </a:t>
            </a:r>
            <a:br>
              <a:rPr lang="fi-FI" sz="2800" dirty="0">
                <a:latin typeface="Arial" pitchFamily="34" charset="0"/>
              </a:rPr>
            </a:br>
            <a:r>
              <a:rPr lang="fi-FI" sz="2800" dirty="0">
                <a:latin typeface="Arial" pitchFamily="34" charset="0"/>
              </a:rPr>
              <a:t> </a:t>
            </a:r>
            <a:r>
              <a:rPr lang="fi-FI" sz="2200" dirty="0">
                <a:latin typeface="Arial" pitchFamily="34" charset="0"/>
              </a:rPr>
              <a:t>Y-kromosomin </a:t>
            </a:r>
            <a:r>
              <a:rPr lang="fi-FI" sz="2200" dirty="0" err="1">
                <a:latin typeface="Arial" pitchFamily="34" charset="0"/>
              </a:rPr>
              <a:t>päähaploryhmiä</a:t>
            </a:r>
            <a:r>
              <a:rPr lang="fi-FI" sz="2200" dirty="0">
                <a:latin typeface="Arial" pitchFamily="34" charset="0"/>
              </a:rPr>
              <a:t> on kolmisenkymmentä.</a:t>
            </a:r>
            <a:br>
              <a:rPr lang="fi-FI" sz="2200" dirty="0">
                <a:latin typeface="Arial" pitchFamily="34" charset="0"/>
              </a:rPr>
            </a:br>
            <a:r>
              <a:rPr lang="fi-FI" sz="2200" dirty="0">
                <a:latin typeface="Arial" pitchFamily="34" charset="0"/>
              </a:rPr>
              <a:t> Nämä ryhmät esiintyvät kantaväestöissä  selvästi alueellisina.  </a:t>
            </a:r>
            <a:br>
              <a:rPr lang="fi-FI" sz="2200" dirty="0">
                <a:latin typeface="Arial" pitchFamily="34" charset="0"/>
              </a:rPr>
            </a:br>
            <a:r>
              <a:rPr lang="fi-FI" sz="2200" dirty="0">
                <a:latin typeface="Arial" pitchFamily="34" charset="0"/>
              </a:rPr>
              <a:t>Se näkyy kuvassa väreinä</a:t>
            </a:r>
            <a:r>
              <a:rPr lang="fi-FI" sz="2800" dirty="0">
                <a:latin typeface="Arial" pitchFamily="34" charset="0"/>
              </a:rPr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1026" name="Picture 2" descr="https://external-preview.redd.it/eS5qsgK403GwN8Amb47N05h0-FcRmFSy7__mleaTOTw.png?auto=webp&amp;s=94bd0af2d0f68b116078e52d2ef5993d3dcb0bd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052261"/>
            <a:ext cx="9144000" cy="5791200"/>
          </a:xfrm>
          <a:prstGeom prst="rect">
            <a:avLst/>
          </a:prstGeom>
          <a:noFill/>
        </p:spPr>
      </p:pic>
      <p:sp>
        <p:nvSpPr>
          <p:cNvPr id="5" name="Sisällön paikkamerkki 2"/>
          <p:cNvSpPr txBox="1">
            <a:spLocks/>
          </p:cNvSpPr>
          <p:nvPr/>
        </p:nvSpPr>
        <p:spPr>
          <a:xfrm>
            <a:off x="0" y="5373216"/>
            <a:ext cx="8892480" cy="39604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i-FI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fi-FI" sz="2600" dirty="0">
              <a:latin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i-FI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fi-FI" sz="2600" dirty="0">
              <a:latin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i-FI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6" name="Tallennettu ääni">
            <a:hlinkClick r:id="" action="ppaction://media"/>
            <a:extLst>
              <a:ext uri="{FF2B5EF4-FFF2-40B4-BE49-F238E27FC236}">
                <a16:creationId xmlns:a16="http://schemas.microsoft.com/office/drawing/2014/main" id="{0D9AEDE3-139B-4562-8E24-2989B15377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1000" y="108981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2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 descr="Y_Map_12_17_2015.png"/>
          <p:cNvPicPr>
            <a:picLocks noGrp="1" noChangeAspect="1"/>
          </p:cNvPicPr>
          <p:nvPr>
            <p:ph idx="1"/>
          </p:nvPr>
        </p:nvPicPr>
        <p:blipFill>
          <a:blip r:embed="rId6" cstate="print"/>
          <a:stretch>
            <a:fillRect/>
          </a:stretch>
        </p:blipFill>
        <p:spPr>
          <a:xfrm>
            <a:off x="0" y="-170873"/>
            <a:ext cx="9144000" cy="7028873"/>
          </a:xfrm>
        </p:spPr>
      </p:pic>
      <p:pic>
        <p:nvPicPr>
          <p:cNvPr id="5" name="Picture 4" descr="Kuvahaun tulos haulle Y Chromosome migration"/>
          <p:cNvPicPr>
            <a:picLocks noChangeAspect="1" noChangeArrowheads="1"/>
          </p:cNvPicPr>
          <p:nvPr/>
        </p:nvPicPr>
        <p:blipFill>
          <a:blip r:embed="rId7" cstate="print"/>
          <a:srcRect t="76384" r="64930"/>
          <a:stretch>
            <a:fillRect/>
          </a:stretch>
        </p:blipFill>
        <p:spPr bwMode="auto">
          <a:xfrm>
            <a:off x="4473060" y="4725144"/>
            <a:ext cx="4670940" cy="2132856"/>
          </a:xfrm>
          <a:prstGeom prst="rect">
            <a:avLst/>
          </a:prstGeom>
          <a:noFill/>
        </p:spPr>
      </p:pic>
      <p:pic>
        <p:nvPicPr>
          <p:cNvPr id="3" name="Tallennettu ääni">
            <a:hlinkClick r:id="" action="ppaction://media"/>
            <a:extLst>
              <a:ext uri="{FF2B5EF4-FFF2-40B4-BE49-F238E27FC236}">
                <a16:creationId xmlns:a16="http://schemas.microsoft.com/office/drawing/2014/main" id="{735A3AA3-BEF5-45F7-9996-81FC45B93B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48064" y="1828056"/>
            <a:ext cx="609600" cy="609600"/>
          </a:xfrm>
          <a:prstGeom prst="rect">
            <a:avLst/>
          </a:prstGeom>
        </p:spPr>
      </p:pic>
      <p:pic>
        <p:nvPicPr>
          <p:cNvPr id="8" name="Tallennettu ääni">
            <a:hlinkClick r:id="" action="ppaction://media"/>
            <a:extLst>
              <a:ext uri="{FF2B5EF4-FFF2-40B4-BE49-F238E27FC236}">
                <a16:creationId xmlns:a16="http://schemas.microsoft.com/office/drawing/2014/main" id="{323B86FB-F111-4E25-AD55-22E04F6EA00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48064" y="2667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57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786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7/71/Prehistoric_migration_routes_for_Y-chromosome_haplogroup_N_lineag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733089"/>
          </a:xfrm>
          <a:prstGeom prst="rect">
            <a:avLst/>
          </a:prstGeom>
          <a:noFill/>
        </p:spPr>
      </p:pic>
      <p:pic>
        <p:nvPicPr>
          <p:cNvPr id="2" name="Tallennettu ääni">
            <a:hlinkClick r:id="" action="ppaction://media"/>
            <a:extLst>
              <a:ext uri="{FF2B5EF4-FFF2-40B4-BE49-F238E27FC236}">
                <a16:creationId xmlns:a16="http://schemas.microsoft.com/office/drawing/2014/main" id="{09F2F43B-A23F-4AF9-B5EA-F8005D5382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1560" y="69269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0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-180528" y="0"/>
            <a:ext cx="2664296" cy="3356992"/>
          </a:xfrm>
        </p:spPr>
        <p:txBody>
          <a:bodyPr>
            <a:normAutofit/>
          </a:bodyPr>
          <a:lstStyle/>
          <a:p>
            <a:r>
              <a:rPr lang="fi-FI" sz="2000" dirty="0">
                <a:latin typeface="Arial" pitchFamily="34" charset="0"/>
                <a:cs typeface="Arial" pitchFamily="34" charset="0"/>
              </a:rPr>
              <a:t> </a:t>
            </a:r>
            <a:br>
              <a:rPr lang="fi-FI" sz="2000" dirty="0">
                <a:latin typeface="Arial" pitchFamily="34" charset="0"/>
                <a:cs typeface="Arial" pitchFamily="34" charset="0"/>
              </a:rPr>
            </a:br>
            <a:br>
              <a:rPr lang="fi-FI" sz="2000" dirty="0">
                <a:latin typeface="Arial" pitchFamily="34" charset="0"/>
                <a:cs typeface="Arial" pitchFamily="34" charset="0"/>
              </a:rPr>
            </a:br>
            <a:r>
              <a:rPr lang="fi-FI" sz="2000" dirty="0">
                <a:latin typeface="Arial" pitchFamily="34" charset="0"/>
                <a:cs typeface="Arial" pitchFamily="34" charset="0"/>
              </a:rPr>
              <a:t>Suomalaisten </a:t>
            </a:r>
            <a:r>
              <a:rPr lang="fi-FI" sz="2000" dirty="0" err="1">
                <a:latin typeface="Arial" pitchFamily="34" charset="0"/>
                <a:cs typeface="Arial" pitchFamily="34" charset="0"/>
              </a:rPr>
              <a:t>päähaploryhmät</a:t>
            </a:r>
            <a:r>
              <a:rPr lang="fi-FI" sz="2000" dirty="0">
                <a:latin typeface="Arial" pitchFamily="34" charset="0"/>
                <a:cs typeface="Arial" pitchFamily="34" charset="0"/>
              </a:rPr>
              <a:t>   ovat N ja I</a:t>
            </a:r>
            <a:br>
              <a:rPr lang="fi-FI" sz="2000" dirty="0">
                <a:latin typeface="Arial" pitchFamily="34" charset="0"/>
                <a:cs typeface="Arial" pitchFamily="34" charset="0"/>
              </a:rPr>
            </a:br>
            <a:r>
              <a:rPr lang="fi-FI" sz="2000" dirty="0">
                <a:latin typeface="Arial" pitchFamily="34" charset="0"/>
                <a:cs typeface="Arial" pitchFamily="34" charset="0"/>
              </a:rPr>
              <a:t> ”</a:t>
            </a:r>
            <a:r>
              <a:rPr lang="fi-FI" sz="2000" dirty="0" err="1">
                <a:latin typeface="Arial" pitchFamily="34" charset="0"/>
                <a:cs typeface="Arial" pitchFamily="34" charset="0"/>
              </a:rPr>
              <a:t>niilot</a:t>
            </a:r>
            <a:r>
              <a:rPr lang="fi-FI" sz="2000" dirty="0">
                <a:latin typeface="Arial" pitchFamily="34" charset="0"/>
                <a:cs typeface="Arial" pitchFamily="34" charset="0"/>
              </a:rPr>
              <a:t>” ja ”</a:t>
            </a:r>
            <a:r>
              <a:rPr lang="fi-FI" sz="2000" dirty="0" err="1">
                <a:latin typeface="Arial" pitchFamily="34" charset="0"/>
                <a:cs typeface="Arial" pitchFamily="34" charset="0"/>
              </a:rPr>
              <a:t>iivarit</a:t>
            </a:r>
            <a:r>
              <a:rPr lang="fi-FI" sz="2000" dirty="0">
                <a:latin typeface="Arial" pitchFamily="34" charset="0"/>
                <a:cs typeface="Arial" pitchFamily="34" charset="0"/>
              </a:rPr>
              <a:t>”</a:t>
            </a:r>
            <a:br>
              <a:rPr lang="fi-FI" sz="2000" dirty="0">
                <a:latin typeface="Arial" pitchFamily="34" charset="0"/>
                <a:cs typeface="Arial" pitchFamily="34" charset="0"/>
              </a:rPr>
            </a:br>
            <a:br>
              <a:rPr lang="fi-FI" sz="2000" dirty="0">
                <a:latin typeface="Arial" pitchFamily="34" charset="0"/>
                <a:cs typeface="Arial" pitchFamily="34" charset="0"/>
              </a:rPr>
            </a:br>
            <a:endParaRPr lang="fi-FI" sz="2800" dirty="0"/>
          </a:p>
        </p:txBody>
      </p:sp>
      <p:pic>
        <p:nvPicPr>
          <p:cNvPr id="4" name="Sisällön paikkamerkki 3" descr="Haplogroups_europe.pn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474506" y="0"/>
            <a:ext cx="6669494" cy="6858000"/>
          </a:xfrm>
        </p:spPr>
      </p:pic>
      <p:sp>
        <p:nvSpPr>
          <p:cNvPr id="5" name="Otsikko 1"/>
          <p:cNvSpPr txBox="1">
            <a:spLocks/>
          </p:cNvSpPr>
          <p:nvPr/>
        </p:nvSpPr>
        <p:spPr>
          <a:xfrm>
            <a:off x="-180528" y="1772816"/>
            <a:ext cx="2664296" cy="52018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b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b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b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b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Jos sukututkimusta tekevällä on onnea, hän saattaa löytää tarkemman </a:t>
            </a: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haplopuun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.</a:t>
            </a:r>
            <a:b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b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Useilla Pasasilla lienee </a:t>
            </a: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haplorymä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</a:t>
            </a:r>
            <a:r>
              <a:rPr lang="fi-FI" sz="2000" dirty="0">
                <a:latin typeface="Arial" pitchFamily="34" charset="0"/>
              </a:rPr>
              <a:t>N-M231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,  josta     Georg </a:t>
            </a: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Dunkel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on tehnyt  nimeään kantavan oman </a:t>
            </a: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haplopuunsa</a:t>
            </a:r>
            <a:b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endParaRPr kumimoji="0" lang="fi-FI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Tallennettu ääni">
            <a:hlinkClick r:id="" action="ppaction://media"/>
            <a:extLst>
              <a:ext uri="{FF2B5EF4-FFF2-40B4-BE49-F238E27FC236}">
                <a16:creationId xmlns:a16="http://schemas.microsoft.com/office/drawing/2014/main" id="{F476F3FD-51B7-49D0-B246-7BCDFB7C95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99792" y="227687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4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" grpId="0"/>
    </p:bldLst>
  </p:timing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2988</TotalTime>
  <Words>408</Words>
  <Application>Microsoft Office PowerPoint</Application>
  <PresentationFormat>Näytössä katseltava diaesitys (4:3)</PresentationFormat>
  <Paragraphs>46</Paragraphs>
  <Slides>18</Slides>
  <Notes>0</Notes>
  <HiddenSlides>0</HiddenSlides>
  <MMClips>15</MMClips>
  <ScaleCrop>false</ScaleCrop>
  <HeadingPairs>
    <vt:vector size="8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18</vt:i4>
      </vt:variant>
      <vt:variant>
        <vt:lpstr>Mukautetut diaesitykset</vt:lpstr>
      </vt:variant>
      <vt:variant>
        <vt:i4>1</vt:i4>
      </vt:variant>
    </vt:vector>
  </HeadingPairs>
  <TitlesOfParts>
    <vt:vector size="23" baseType="lpstr">
      <vt:lpstr>Arial</vt:lpstr>
      <vt:lpstr>Calibri</vt:lpstr>
      <vt:lpstr>Wingdings 2</vt:lpstr>
      <vt:lpstr>Office-teema</vt:lpstr>
      <vt:lpstr>PowerPoint-esitys</vt:lpstr>
      <vt:lpstr>Minä olen 50-prosenttisesti balttilainen ja 7-prosenttisesti siperialainen, mutta minussa on yli yksi prosentti intiaaniakin</vt:lpstr>
      <vt:lpstr>Perimässäni on yli 50 % metsästäjä-keräilijää</vt:lpstr>
      <vt:lpstr>PowerPoint-esitys</vt:lpstr>
      <vt:lpstr>Neandertalilainen ja denisovan ihminen</vt:lpstr>
      <vt:lpstr>   Y-kromosomin päähaploryhmiä on kolmisenkymmentä.  Nämä ryhmät esiintyvät kantaväestöissä  selvästi alueellisina.   Se näkyy kuvassa väreinä.</vt:lpstr>
      <vt:lpstr>PowerPoint-esitys</vt:lpstr>
      <vt:lpstr>PowerPoint-esitys</vt:lpstr>
      <vt:lpstr>   Suomalaisten päähaploryhmät   ovat N ja I  ”niilot” ja ”iivarit”  </vt:lpstr>
      <vt:lpstr>Dunkel-puu kertoo Y-kromosomin N-M231 evoluutiosta</vt:lpstr>
      <vt:lpstr>PowerPoint-esitys</vt:lpstr>
      <vt:lpstr>PowerPoint-esitys</vt:lpstr>
      <vt:lpstr>Mitokondrio-DNA</vt:lpstr>
      <vt:lpstr>Minun haploryhmäni on H: äidit ovat tulleet Suomeen suoraan Euroopan läpi</vt:lpstr>
      <vt:lpstr>Äitilinjan mtDNA:sta (full Sequence) minulla on vain kymmenkunta osumaa..       Niihin ei ole sattunut samanlaista onnenkantamoista kuin isälinjaani.  Yksi eksakti-osuma pilkistää tuolta alta. Se johtaa Laihialle…</vt:lpstr>
      <vt:lpstr>PowerPoint-esitys</vt:lpstr>
      <vt:lpstr>Facebook-viestini 25.11.2015</vt:lpstr>
      <vt:lpstr>Kiitos !</vt:lpstr>
      <vt:lpstr>Mukautettu diaesitys 1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DNA</dc:title>
  <dc:creator>Windows-käyttäjä</dc:creator>
  <cp:lastModifiedBy>Seppo Pasanen</cp:lastModifiedBy>
  <cp:revision>276</cp:revision>
  <dcterms:created xsi:type="dcterms:W3CDTF">2020-01-31T12:57:31Z</dcterms:created>
  <dcterms:modified xsi:type="dcterms:W3CDTF">2020-05-14T12:44:55Z</dcterms:modified>
</cp:coreProperties>
</file>